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0" r:id="rId2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14" d="100"/>
          <a:sy n="114" d="100"/>
        </p:scale>
        <p:origin x="474" y="186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31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DAE975D-0691-4BE2-95BD-D96377C2A3BA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EDD0846-B478-4933-926F-0AEC6897DBF4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B6A2BC6-50E4-4E87-8FB6-26F84F2FEAD9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604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7056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0EB6E54-A47D-4C7A-8346-5444C5D29296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F85510C-3947-4ECE-87F8-BBFE5ECF1872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C61C72A-39DA-49A9-8D50-4154D7C37459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1C18473-348D-4C72-93BE-6D34316B3A81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6" y="27305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262510A-471E-4E68-8AEC-A62B8E7E0D20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3F38502-F902-4B28-AEC3-8E0E57E3B8DA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417381-FEB1-4F69-9F5E-29D4B1416361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9575799" y="274643"/>
            <a:ext cx="29718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60403" y="274643"/>
            <a:ext cx="8712201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EE7EA27-9535-4389-92AB-875C848EFD45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F3A0CE-FB47-4628-AF62-2D67A550A453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1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1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9" y="36512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emf"/><Relationship Id="rId14" Type="http://schemas.openxmlformats.org/officeDocument/2006/relationships/image" Target="../media/media1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62A314-DC1F-45B8-9DC3-E3D6A38E4CF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BB4044-92C7-4BC3-B06F-0F29D69CCE99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5E9611CD-D1F3-4047-A96C-D0E6B4A5AFF9}" type="datetime1">
              <a:rPr lang="ru-RU" b="1">
                <a:solidFill>
                  <a:prstClr val="black">
                    <a:tint val="75000"/>
                  </a:prstClr>
                </a:solidFill>
                <a:latin typeface="Times New Roman"/>
                <a:cs typeface="Arial"/>
              </a:rPr>
              <a:t/>
            </a:fld>
            <a:endParaRPr lang="ru-RU" b="1">
              <a:solidFill>
                <a:prstClr val="black">
                  <a:tint val="75000"/>
                </a:prstClr>
              </a:solidFill>
              <a:latin typeface="Times New Roman"/>
              <a:cs typeface="Arial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Times New Roman"/>
              <a:cs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9CF3A0CE-FB47-4628-AF62-2D67A550A453}" type="slidenum">
              <a:rPr lang="ru-RU" b="1">
                <a:solidFill>
                  <a:prstClr val="black">
                    <a:tint val="75000"/>
                  </a:prstClr>
                </a:solidFill>
                <a:latin typeface="Times New Roman"/>
                <a:cs typeface="Arial"/>
              </a:rPr>
              <a:t/>
            </a:fld>
            <a:endParaRPr lang="ru-RU" b="1">
              <a:solidFill>
                <a:prstClr val="black">
                  <a:tint val="75000"/>
                </a:prstClr>
              </a:solidFill>
              <a:latin typeface="Times New Roman"/>
              <a:cs typeface="Arial"/>
            </a:endParaRPr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955" y="1587"/>
          <a:ext cx="1954" cy="1587"/>
        </p:xfrm>
        <a:graphic>
          <a:graphicData uri="http://schemas.openxmlformats.org/presentationml/2006/ole">
            <p:oleObj name="oleObj" imgW="0" imgH="0" progId="TCLayout.ActiveDocument.1">
              <p:embed/>
              <p:pic>
                <p:nvPicPr>
                  <p:cNvPr id="7" name=""/>
                  <p:cNvPicPr/>
                  <p:nvPr/>
                </p:nvPicPr>
                <p:blipFill>
                  <a:blip r:embed="rId13">
                    <a:extLst>
                      <a:ext uri="{96DAC541-7B7A-43D3-8B79-37D633B846F1}">
                        <asvg:svgBlip xmlns:asvg="http://schemas.microsoft.com/office/drawing/2016/SVG/main" r:embed="rId14"/>
                      </a:ext>
                    </a:extLst>
                  </a:blip>
                  <a:stretch/>
                </p:blipFill>
                <p:spPr bwMode="auto">
                  <a:xfrm>
                    <a:off x="1955" y="1587"/>
                    <a:ext cx="1954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image" Target="../media/image6.jpg"/><Relationship Id="rId7" Type="http://schemas.openxmlformats.org/officeDocument/2006/relationships/image" Target="../media/image7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emf"/><Relationship Id="rId3" Type="http://schemas.openxmlformats.org/officeDocument/2006/relationships/image" Target="../media/media2.svg"/><Relationship Id="rId4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emf"/><Relationship Id="rId3" Type="http://schemas.openxmlformats.org/officeDocument/2006/relationships/image" Target="../media/media3.svg"/><Relationship Id="rId4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emf"/><Relationship Id="rId3" Type="http://schemas.openxmlformats.org/officeDocument/2006/relationships/image" Target="../media/media3.svg"/><Relationship Id="rId4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emf"/><Relationship Id="rId3" Type="http://schemas.openxmlformats.org/officeDocument/2006/relationships/image" Target="../media/media4.svg"/><Relationship Id="rId4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atomsib.ru/press_center/pub_icons/625.jpg" TargetMode="Externa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Line 2"/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133603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6172202"/>
            <a:ext cx="8543759" cy="39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3</a:t>
            </a: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0</a:t>
            </a: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 июля </a:t>
            </a: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2025 года </a:t>
            </a:r>
            <a:endParaRPr/>
          </a:p>
        </p:txBody>
      </p:sp>
      <p:grpSp>
        <p:nvGrpSpPr>
          <p:cNvPr id="4104" name="Group 36"/>
          <p:cNvGrpSpPr/>
          <p:nvPr/>
        </p:nvGrpSpPr>
        <p:grpSpPr bwMode="auto">
          <a:xfrm>
            <a:off x="127000" y="-192088"/>
            <a:ext cx="11620500" cy="2203451"/>
            <a:chOff x="-880" y="-376"/>
            <a:chExt cx="7320" cy="1388"/>
          </a:xfrm>
        </p:grpSpPr>
        <p:sp>
          <p:nvSpPr>
            <p:cNvPr id="4117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/>
                <a:buChar char="•"/>
                <a:defRPr sz="2100"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Font typeface="Arial"/>
                <a:buChar char="•"/>
                <a:defRPr sz="1300">
                  <a:solidFill>
                    <a:schemeClr val="tx1"/>
                  </a:solidFill>
                  <a:latin typeface="Calibri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  <a:buFontTx/>
                <a:buNone/>
                <a:defRPr/>
              </a:pPr>
              <a:endParaRPr lang="ru-RU" sz="1400" b="1"/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-880" y="-376"/>
              <a:ext cx="732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2000" b="1">
                  <a:ln w="1905"/>
                  <a:solidFill>
                    <a:schemeClr val="accent5">
                      <a:lumMod val="50000"/>
                    </a:schemeClr>
                  </a:solidFill>
                  <a:latin typeface="Times New Roman"/>
                  <a:cs typeface="Times New Roman"/>
                </a:rPr>
                <a:t>Федеральная служба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sz="2000" b="1">
                  <a:ln w="1905"/>
                  <a:solidFill>
                    <a:schemeClr val="accent5">
                      <a:lumMod val="50000"/>
                    </a:schemeClr>
                  </a:solidFill>
                  <a:latin typeface="Times New Roman"/>
                  <a:cs typeface="Times New Roman"/>
                </a:rPr>
                <a:t>технологическому и атомному надзору. Забайкальское управление Ростехнадзора  </a:t>
              </a:r>
              <a:endParaRPr/>
            </a:p>
          </p:txBody>
        </p:sp>
        <p:pic>
          <p:nvPicPr>
            <p:cNvPr id="4125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225" y="263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300662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6223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881188" y="2057400"/>
            <a:ext cx="8678862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ИНДИКАТОРЫ РИСКА НАРУШЕНИЯ  ОБЯЗАТЕЛЬНЫХ ТРЕБОВАНИЙ </a:t>
            </a:r>
            <a:endParaRPr/>
          </a:p>
        </p:txBody>
      </p:sp>
      <p:pic>
        <p:nvPicPr>
          <p:cNvPr id="4112" name="Picture 25" descr="http://www.gosnadzor.ru/upload/iblock/fd4/slideshow_2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919287" y="3886201"/>
            <a:ext cx="1585913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3" name="Рисунок 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608391" y="3886201"/>
            <a:ext cx="155257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4" name="Picture 27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5287965" y="3886201"/>
            <a:ext cx="1552575" cy="13430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115" name="Рисунок 4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6978652" y="3886201"/>
            <a:ext cx="1617663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6" name="Рисунок 2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8723315" y="3886201"/>
            <a:ext cx="1614487" cy="134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955" y="1587"/>
          <a:ext cx="1954" cy="1587"/>
        </p:xfrm>
        <a:graphic>
          <a:graphicData uri="http://schemas.openxmlformats.org/presentationml/2006/ole">
            <p:oleObj name="oleObj" imgW="0" imgH="0" progId="TCLayout.ActiveDocument.1">
              <p:embed/>
              <p:pic>
                <p:nvPicPr>
                  <p:cNvPr id="538627" name=""/>
                  <p:cNvPicPr/>
                  <p:nvPr/>
                </p:nvPicPr>
                <p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/>
                </p:blipFill>
                <p:spPr bwMode="auto">
                  <a:xfrm>
                    <a:off x="1955" y="1587"/>
                    <a:ext cx="1954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7" name="Заголовок 3"/>
          <p:cNvGrpSpPr>
            <a:grpSpLocks noGrp="1"/>
          </p:cNvGrpSpPr>
          <p:nvPr/>
        </p:nvGrpSpPr>
        <p:grpSpPr bwMode="auto"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 bwMode="auto"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 bwMode="auto"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>
                    <a:solidFill>
                      <a:sysClr val="windowText" lastClr="000000"/>
                    </a:solidFill>
                    <a:latin typeface="Arial"/>
                    <a:cs typeface="Arial"/>
                  </a:rPr>
                  <a:t>РОСТЕХНАДЗОР</a:t>
                </a:r>
                <a:endParaRPr lang="ru-RU">
                  <a:solidFill>
                    <a:sysClr val="windowText" lastClr="000000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/>
              <a:stretch/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324889" y="5949283"/>
            <a:ext cx="738697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>
                <a:solidFill>
                  <a:prstClr val="white"/>
                </a:solidFill>
              </a:rPr>
              <a:t/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518558" y="518485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cap="all">
                <a:solidFill>
                  <a:sysClr val="windowText" lastClr="000000"/>
                </a:solidFill>
                <a:latin typeface="Times New Roman"/>
                <a:cs typeface="Times New Roman"/>
              </a:rPr>
              <a:t>Об организации работы по выявлению индикаторов риска нарушения обязательных требований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449037" y="1556791"/>
            <a:ext cx="11422363" cy="94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>
                <a:solidFill>
                  <a:prstClr val="black"/>
                </a:solidFill>
                <a:latin typeface="Times New Roman"/>
                <a:cs typeface="Arial"/>
              </a:rPr>
              <a:t> В период  6-ти месяцев 2025 года  проведение внеплановых контрольных (надзорных) мероприятий при выявлении индикаторов риска нарушения обязательных требований допускалось в отношении объектов: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>
                <a:solidFill>
                  <a:prstClr val="black"/>
                </a:solidFill>
                <a:latin typeface="Times New Roman"/>
                <a:cs typeface="Arial"/>
              </a:rPr>
              <a:t>чрезвычайно высокого и высокого рисков, опасных производственных объектов I и II классов опасности, гидротехнических сооружений I и II классов, </a:t>
            </a:r>
            <a:r>
              <a:rPr lang="ru-RU" sz="1400" i="1" u="sng">
                <a:solidFill>
                  <a:prstClr val="black"/>
                </a:solidFill>
                <a:latin typeface="Times New Roman"/>
                <a:cs typeface="Arial"/>
              </a:rPr>
              <a:t>или индикаторов риска, влекущих непосредственную угрозу причинения вреда жизни и тяжкого вреда здоровью граждан.</a:t>
            </a:r>
            <a:endParaRPr/>
          </a:p>
        </p:txBody>
      </p:sp>
      <p:sp>
        <p:nvSpPr>
          <p:cNvPr id="983317991" name="TextBox 3"/>
          <p:cNvSpPr txBox="1"/>
          <p:nvPr/>
        </p:nvSpPr>
        <p:spPr bwMode="auto">
          <a:xfrm>
            <a:off x="647913" y="2980390"/>
            <a:ext cx="10905172" cy="1951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ea typeface="Times New Roman"/>
                <a:cs typeface="Times New Roman"/>
              </a:rPr>
              <a:t>Федеральный государственный строительный  надзор</a:t>
            </a:r>
            <a:endParaRPr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400" b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2400" b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b="0">
                <a:latin typeface="Times New Roman"/>
                <a:ea typeface="Times New Roman"/>
                <a:cs typeface="Times New Roman"/>
              </a:rPr>
              <a:t>индикаторов риска нарушений обязательных требований</a:t>
            </a:r>
            <a:endParaRPr sz="1400"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</a:t>
            </a: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НИСТЕРСТВО СТРОИТЕЛЬСТВА И ЖИЛИЩНО-КОММУНАЛЬНОГО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ХОЗЯЙСТВА РОССИЙСКОЙ ФЕДЕРАЦИИ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ПРИКАЗ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 13 декабря 2024 г. N 860/пр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 УТВЕРЖДЕНИИ ПЕРЕЧНЯ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ИНДИКАТОРОВ РИСКА НАРУШЕНИЯ ОБЯЗАТЕЛЬНЫХ ТРЕБОВАНИЙ</a:t>
            </a:r>
            <a:endParaRPr b="0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ФЕДЕРАЛЬНОМУ ГОСУДАРСТВЕННОМУ СТРОИТЕЛЬНОМУ НАДЗОРУ</a:t>
            </a:r>
            <a:endParaRPr b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955" y="1587"/>
          <a:ext cx="1954" cy="1587"/>
        </p:xfrm>
        <a:graphic>
          <a:graphicData uri="http://schemas.openxmlformats.org/presentationml/2006/ole">
            <p:oleObj name="oleObj" imgW="0" imgH="0" progId="TCLayout.ActiveDocument.1">
              <p:embed/>
              <p:pic>
                <p:nvPicPr>
                  <p:cNvPr id="983317992" name=""/>
                  <p:cNvPicPr/>
                  <p:nvPr/>
                </p:nvPicPr>
                <p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/>
                </p:blipFill>
                <p:spPr bwMode="auto">
                  <a:xfrm>
                    <a:off x="1955" y="1587"/>
                    <a:ext cx="1954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7" name="Заголовок 3"/>
          <p:cNvGrpSpPr>
            <a:grpSpLocks noGrp="1"/>
          </p:cNvGrpSpPr>
          <p:nvPr/>
        </p:nvGrpSpPr>
        <p:grpSpPr bwMode="auto"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 bwMode="auto"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 bwMode="auto"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>
                    <a:solidFill>
                      <a:sysClr val="windowText" lastClr="000000"/>
                    </a:solidFill>
                    <a:latin typeface="Arial"/>
                    <a:cs typeface="Arial"/>
                  </a:rPr>
                  <a:t>РОСТЕХНАДЗОР</a:t>
                </a:r>
                <a:endParaRPr lang="ru-RU">
                  <a:solidFill>
                    <a:sysClr val="windowText" lastClr="000000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/>
              <a:stretch/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324889" y="5949283"/>
            <a:ext cx="738697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>
                <a:solidFill>
                  <a:prstClr val="white"/>
                </a:solidFill>
              </a:rPr>
              <a:t/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478405" y="532792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cap="all">
                <a:solidFill>
                  <a:sysClr val="windowText" lastClr="000000"/>
                </a:solidFill>
                <a:latin typeface="Times New Roman"/>
                <a:cs typeface="Times New Roman"/>
              </a:rPr>
              <a:t>Об организации работы по выявлению индикаторов риска нарушения обязательных требований</a:t>
            </a:r>
            <a:endParaRPr/>
          </a:p>
        </p:txBody>
      </p:sp>
      <p:sp>
        <p:nvSpPr>
          <p:cNvPr id="626757934" name="TextBox 3"/>
          <p:cNvSpPr txBox="1"/>
          <p:nvPr/>
        </p:nvSpPr>
        <p:spPr bwMode="auto">
          <a:xfrm>
            <a:off x="649532" y="3333709"/>
            <a:ext cx="10894372" cy="1524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энергетический надзор</a:t>
            </a:r>
            <a:endParaRPr b="1"/>
          </a:p>
          <a:p>
            <a:pPr algn="ctr">
              <a:defRPr/>
            </a:pPr>
            <a:r>
              <a:rPr lang="ru-RU" sz="240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lang="ru-RU" sz="2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индикаторов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МИНИСТЕРСТВО ЭНЕРГЕТИКИ РОССИЙСКОЙ ФЕДЕРАЦИИ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от 30 декабря 2021 года N 1540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«Об утверждении перечня индикаторов риска  нарушения обязательных требований по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 федеральному государственному энергетическому надзору»</a:t>
            </a:r>
            <a:endParaRPr/>
          </a:p>
        </p:txBody>
      </p:sp>
      <p:sp>
        <p:nvSpPr>
          <p:cNvPr id="1395421404" name="TextBox 21"/>
          <p:cNvSpPr txBox="1"/>
          <p:nvPr/>
        </p:nvSpPr>
        <p:spPr bwMode="auto">
          <a:xfrm>
            <a:off x="649532" y="1515816"/>
            <a:ext cx="10893652" cy="1524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надзор  в области промышленной безопасности </a:t>
            </a:r>
            <a:endParaRPr/>
          </a:p>
          <a:p>
            <a:pPr algn="ctr">
              <a:defRPr/>
            </a:pPr>
            <a:r>
              <a:rPr lang="ru-RU" sz="240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lang="ru-RU" sz="2400"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индикаторов 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 от 23 ноября 2021 года N 397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«Об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её территориальными органами федерального государственного надзора в области промышленной безопасности»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954" y="1587"/>
          <a:ext cx="1953" cy="1587"/>
        </p:xfrm>
        <a:graphic>
          <a:graphicData uri="http://schemas.openxmlformats.org/presentationml/2006/ole">
            <p:oleObj name="oleObj" imgW="0" imgH="0" progId="TCLayout.ActiveDocument.1">
              <p:embed/>
              <p:pic>
                <p:nvPicPr>
                  <p:cNvPr id="1105879920" name=""/>
                  <p:cNvPicPr/>
                  <p:nvPr/>
                </p:nvPicPr>
                <p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/>
                </p:blipFill>
                <p:spPr bwMode="auto">
                  <a:xfrm>
                    <a:off x="1954" y="1587"/>
                    <a:ext cx="1953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52224048" name="Заголовок 3"/>
          <p:cNvGrpSpPr>
            <a:grpSpLocks noGrp="1"/>
          </p:cNvGrpSpPr>
          <p:nvPr/>
        </p:nvGrpSpPr>
        <p:grpSpPr bwMode="auto">
          <a:xfrm>
            <a:off x="0" y="82456"/>
            <a:ext cx="10972800" cy="1150756"/>
            <a:chOff x="35496" y="36554"/>
            <a:chExt cx="9107487" cy="1197106"/>
          </a:xfrm>
        </p:grpSpPr>
        <p:grpSp>
          <p:nvGrpSpPr>
            <p:cNvPr id="907437533" name="Группа 34"/>
            <p:cNvGrpSpPr/>
            <p:nvPr/>
          </p:nvGrpSpPr>
          <p:grpSpPr bwMode="auto">
            <a:xfrm>
              <a:off x="35496" y="332655"/>
              <a:ext cx="9107487" cy="419794"/>
              <a:chOff x="35496" y="332655"/>
              <a:chExt cx="9107487" cy="419794"/>
            </a:xfrm>
          </p:grpSpPr>
          <p:sp>
            <p:nvSpPr>
              <p:cNvPr id="1214454529" name="Rectangle 16"/>
              <p:cNvSpPr>
                <a:spLocks noChangeArrowheads="1"/>
              </p:cNvSpPr>
              <p:nvPr/>
            </p:nvSpPr>
            <p:spPr bwMode="auto">
              <a:xfrm>
                <a:off x="35496" y="476671"/>
                <a:ext cx="9107487" cy="131762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281320047" name="Rectangle 16"/>
              <p:cNvSpPr>
                <a:spLocks noChangeArrowheads="1"/>
              </p:cNvSpPr>
              <p:nvPr/>
            </p:nvSpPr>
            <p:spPr bwMode="auto">
              <a:xfrm>
                <a:off x="35496" y="620687"/>
                <a:ext cx="9107487" cy="131762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214270237" name="Rectangle 16"/>
              <p:cNvSpPr>
                <a:spLocks noChangeArrowheads="1"/>
              </p:cNvSpPr>
              <p:nvPr/>
            </p:nvSpPr>
            <p:spPr bwMode="auto">
              <a:xfrm>
                <a:off x="35496" y="332655"/>
                <a:ext cx="9107487" cy="131762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</p:grpSp>
        <p:grpSp>
          <p:nvGrpSpPr>
            <p:cNvPr id="1731038221" name="Группа 35"/>
            <p:cNvGrpSpPr/>
            <p:nvPr/>
          </p:nvGrpSpPr>
          <p:grpSpPr bwMode="auto">
            <a:xfrm>
              <a:off x="35496" y="36554"/>
              <a:ext cx="4315392" cy="1197106"/>
              <a:chOff x="35496" y="36554"/>
              <a:chExt cx="4315392" cy="1197106"/>
            </a:xfrm>
          </p:grpSpPr>
          <p:sp>
            <p:nvSpPr>
              <p:cNvPr id="4215479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4"/>
                <a:ext cx="4315392" cy="352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>
                    <a:solidFill>
                      <a:sysClr val="windowText" lastClr="000000"/>
                    </a:solidFill>
                    <a:latin typeface="Arial"/>
                    <a:cs typeface="Arial"/>
                  </a:rPr>
                  <a:t>РОСТЕХНАДЗОР</a:t>
                </a:r>
                <a:endParaRPr lang="ru-RU">
                  <a:solidFill>
                    <a:sysClr val="windowText" lastClr="000000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100818407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/>
              <a:stretch/>
            </p:blipFill>
            <p:spPr bwMode="auto">
              <a:xfrm>
                <a:off x="309907" y="44623"/>
                <a:ext cx="1053052" cy="118903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84551218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324888" y="5949282"/>
            <a:ext cx="738697" cy="365124"/>
          </a:xfrm>
        </p:spPr>
        <p:txBody>
          <a:bodyPr/>
          <a:lstStyle/>
          <a:p>
            <a:pPr algn="ctr">
              <a:defRPr/>
            </a:pPr>
            <a:fld id="{A866202E-B7EC-E122-AB46-7267187D8A17}" type="slidenum">
              <a:rPr lang="ru-RU">
                <a:solidFill>
                  <a:prstClr val="white"/>
                </a:solidFill>
              </a:rPr>
              <a:t/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85294367" name="AutoShape 39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191476" y="-144462"/>
            <a:ext cx="375138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843255266" name="AutoShape 41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379045" y="7938"/>
            <a:ext cx="375138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547340898" name="Text Box 18"/>
          <p:cNvSpPr txBox="1">
            <a:spLocks noChangeArrowheads="1"/>
          </p:cNvSpPr>
          <p:nvPr/>
        </p:nvSpPr>
        <p:spPr bwMode="auto">
          <a:xfrm>
            <a:off x="1478404" y="532791"/>
            <a:ext cx="10338082" cy="58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cap="all">
                <a:solidFill>
                  <a:sysClr val="windowText" lastClr="000000"/>
                </a:solidFill>
                <a:latin typeface="Times New Roman"/>
                <a:cs typeface="Times New Roman"/>
              </a:rPr>
              <a:t>Об организации работы по выявлению индикаторов риска нарушения обязательных требований</a:t>
            </a:r>
            <a:endParaRPr/>
          </a:p>
        </p:txBody>
      </p:sp>
      <p:sp>
        <p:nvSpPr>
          <p:cNvPr id="333155024" name="TextBox 3"/>
          <p:cNvSpPr txBox="1"/>
          <p:nvPr/>
        </p:nvSpPr>
        <p:spPr bwMode="auto">
          <a:xfrm>
            <a:off x="566613" y="2863553"/>
            <a:ext cx="10892212" cy="2164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контроль( надзор) 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</a:t>
            </a:r>
            <a:endParaRPr b="1"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lang="ru-RU" sz="1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индикаторов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17.02.2023 N 72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 "Об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</a:t>
            </a:r>
            <a:endParaRPr/>
          </a:p>
        </p:txBody>
      </p:sp>
      <p:sp>
        <p:nvSpPr>
          <p:cNvPr id="1989935524" name="TextBox 21"/>
          <p:cNvSpPr txBox="1"/>
          <p:nvPr/>
        </p:nvSpPr>
        <p:spPr bwMode="auto">
          <a:xfrm flipH="0" flipV="0">
            <a:off x="566614" y="5027993"/>
            <a:ext cx="10893289" cy="1737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лицензионный контроля (надзора) за деятельностью, связанной с обращением взрывчатых материалов промышленного назначения</a:t>
            </a:r>
            <a:endParaRPr b="1"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lang="ru-RU" sz="1400">
                <a:latin typeface="Times New Roman"/>
                <a:cs typeface="Times New Roman"/>
              </a:rPr>
              <a:t> индикатора 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20.06.2023 N 227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 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(надзора) за деятельностью, связанной с обращением взрывчатых материалов промышленного назначения" </a:t>
            </a:r>
            <a:endParaRPr/>
          </a:p>
        </p:txBody>
      </p:sp>
      <p:sp>
        <p:nvSpPr>
          <p:cNvPr id="218404362" name="TextBox 19"/>
          <p:cNvSpPr txBox="1"/>
          <p:nvPr/>
        </p:nvSpPr>
        <p:spPr bwMode="auto">
          <a:xfrm>
            <a:off x="566611" y="1117566"/>
            <a:ext cx="10892212" cy="1737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 надзор в области безопасности гидротехнических сооружений (за исключением портовых и судоходных гидротехнических сооружений)</a:t>
            </a:r>
            <a:endParaRPr b="1"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lang="ru-RU" sz="2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индикатора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20.07.2023 N 268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 "Об утверждении перечня индикаторов риска нарушения обязательных требований, используемых при осуществлении федерального государственного надзора в области безопасности гидротехнических сооружений (за исключением портовых и судоходных гидротехнических сооружений)"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955" y="1587"/>
          <a:ext cx="1954" cy="1587"/>
        </p:xfrm>
        <a:graphic>
          <a:graphicData uri="http://schemas.openxmlformats.org/presentationml/2006/ole">
            <p:oleObj name="oleObj" imgW="0" imgH="0" progId="TCLayout.ActiveDocument.1">
              <p:embed/>
              <p:pic>
                <p:nvPicPr>
                  <p:cNvPr id="1989935525" name=""/>
                  <p:cNvPicPr/>
                  <p:nvPr/>
                </p:nvPicPr>
                <p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/>
                </p:blipFill>
                <p:spPr bwMode="auto">
                  <a:xfrm>
                    <a:off x="1955" y="1587"/>
                    <a:ext cx="1954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7" name="Заголовок 3"/>
          <p:cNvGrpSpPr>
            <a:grpSpLocks noGrp="1"/>
          </p:cNvGrpSpPr>
          <p:nvPr/>
        </p:nvGrpSpPr>
        <p:grpSpPr bwMode="auto"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 bwMode="auto"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ysClr val="windowText" lastClr="000000"/>
                  </a:solidFill>
                  <a:latin typeface="Times New Roman"/>
                  <a:cs typeface="Arial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 bwMode="auto"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>
                    <a:solidFill>
                      <a:sysClr val="windowText" lastClr="000000"/>
                    </a:solidFill>
                    <a:latin typeface="Arial"/>
                    <a:cs typeface="Arial"/>
                  </a:rPr>
                  <a:t>РОСТЕХНАДЗОР</a:t>
                </a:r>
                <a:endParaRPr lang="ru-RU">
                  <a:solidFill>
                    <a:sysClr val="windowText" lastClr="000000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/>
              <a:stretch/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324889" y="5949283"/>
            <a:ext cx="738697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>
                <a:solidFill>
                  <a:prstClr val="white"/>
                </a:solidFill>
              </a:rPr>
              <a:t/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rrowheads="1" noChangeAspect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200" b="1">
              <a:solidFill>
                <a:prstClr val="black"/>
              </a:solidFill>
              <a:latin typeface="Times New Roman"/>
              <a:cs typeface="Arial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478405" y="493754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cap="all">
                <a:solidFill>
                  <a:sysClr val="windowText" lastClr="000000"/>
                </a:solidFill>
                <a:latin typeface="Times New Roman"/>
                <a:cs typeface="Times New Roman"/>
              </a:rPr>
              <a:t>Об организации работы по выявлению индикаторов риска нарушения обязательных требований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566613" y="3030009"/>
            <a:ext cx="10892212" cy="131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горный надзор </a:t>
            </a:r>
            <a:endParaRPr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lang="ru-RU" sz="1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индикатора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22.06.2023 N 231 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"Об утверждении перечня индикаторов риска нарушения обязательных требований, используемых при осуществлении федерального государственного горного надзора" 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566613" y="4905916"/>
            <a:ext cx="10892212" cy="1524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лицензионный контроля за деятельностью по проведению экспертизы промышленной безопасности</a:t>
            </a:r>
            <a:endParaRPr b="1"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lang="ru-RU" sz="1400">
                <a:latin typeface="Times New Roman"/>
                <a:cs typeface="Times New Roman"/>
              </a:rPr>
              <a:t> индикаторов 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17.05.2023 N 185 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за деятельностью по проведению экспертизы промышленной безопасности" </a:t>
            </a:r>
            <a:endParaRPr/>
          </a:p>
        </p:txBody>
      </p:sp>
      <p:sp>
        <p:nvSpPr>
          <p:cNvPr id="20" name="TextBox 19"/>
          <p:cNvSpPr txBox="1"/>
          <p:nvPr/>
        </p:nvSpPr>
        <p:spPr bwMode="auto">
          <a:xfrm>
            <a:off x="566613" y="1318894"/>
            <a:ext cx="10892212" cy="131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u="sng">
                <a:latin typeface="Times New Roman"/>
                <a:cs typeface="Times New Roman"/>
              </a:rPr>
              <a:t>Федеральный государственный лицензионный контроль (надзор) за производством маркшейдерских работ</a:t>
            </a:r>
            <a:endParaRPr b="1"/>
          </a:p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lang="ru-RU" sz="2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latin typeface="Times New Roman"/>
                <a:cs typeface="Times New Roman"/>
              </a:rPr>
              <a:t>индикатора риска нарушений обязательных требований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Приказ Ростехнадзора от 13.07.2023 N 252 </a:t>
            </a:r>
            <a:endParaRPr/>
          </a:p>
          <a:p>
            <a:pPr algn="ctr">
              <a:defRPr/>
            </a:pPr>
            <a:r>
              <a:rPr lang="ru-RU" sz="1400">
                <a:latin typeface="Times New Roman"/>
                <a:cs typeface="Times New Roman"/>
              </a:rPr>
              <a:t>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(надзора) за производством маркшейдерских работ"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а 1 из 560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5000"/>
          </a:blip>
          <a:stretch/>
        </p:blipFill>
        <p:spPr bwMode="auto">
          <a:xfrm>
            <a:off x="2452664" y="1428735"/>
            <a:ext cx="7608146" cy="5072098"/>
          </a:xfrm>
          <a:prstGeom prst="rect">
            <a:avLst/>
          </a:prstGeom>
          <a:noFill/>
        </p:spPr>
      </p:pic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Calibri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>
                <a:solidFill>
                  <a:schemeClr val="tx1"/>
                </a:solidFill>
                <a:latin typeface="Calibri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Calibri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5pPr>
            <a:lvl6pPr marL="2514600" indent="-228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6pPr>
            <a:lvl7pPr marL="2971800" indent="-228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7pPr>
            <a:lvl8pPr marL="3429000" indent="-228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8pPr>
            <a:lvl9pPr marL="3886200" indent="-228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fld id="{2C6255DE-693C-43A8-A990-A0CE3F014115}" type="slidenum">
              <a:rPr lang="ru-RU" sz="1200">
                <a:solidFill>
                  <a:srgbClr val="898989"/>
                </a:solidFill>
                <a:latin typeface="Arial"/>
              </a:rPr>
              <a:t/>
            </a:fld>
            <a:endParaRPr lang="ru-RU" sz="1200">
              <a:solidFill>
                <a:srgbClr val="898989"/>
              </a:solidFill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452690" y="188914"/>
            <a:ext cx="7608887" cy="1239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>
                <a:solidFill>
                  <a:schemeClr val="tx1"/>
                </a:solidFill>
              </a:rPr>
              <a:t>Спасибо за внимание!</a:t>
            </a:r>
            <a:endParaRPr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 flipV="1">
            <a:off x="1631504" y="142954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Р7-Офис/2024.4.2.721</Application>
  <DocSecurity>0</DocSecurity>
  <PresentationFormat>Широкоэкранный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Ксения В. Крушельницкая</dc:creator>
  <cp:keywords/>
  <dc:description/>
  <dc:identifier/>
  <dc:language/>
  <cp:lastModifiedBy>KKrushelnickaya</cp:lastModifiedBy>
  <cp:revision>10</cp:revision>
  <dcterms:created xsi:type="dcterms:W3CDTF">2024-02-19T07:21:12Z</dcterms:created>
  <dcterms:modified xsi:type="dcterms:W3CDTF">2025-07-16T05:30:29Z</dcterms:modified>
  <cp:category/>
  <cp:contentStatus/>
  <cp:version/>
</cp:coreProperties>
</file>